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emière 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niveau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1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2" name="Espace réservé du texte 15"/>
          <p:cNvSpPr/>
          <p:nvPr>
            <p:ph type="body" sz="quarter" idx="13"/>
          </p:nvPr>
        </p:nvSpPr>
        <p:spPr>
          <a:xfrm>
            <a:off x="62557" y="168400"/>
            <a:ext cx="3767263" cy="469766"/>
          </a:xfrm>
          <a:prstGeom prst="rect">
            <a:avLst/>
          </a:prstGeom>
        </p:spPr>
        <p:txBody>
          <a:bodyPr anchor="ctr"/>
          <a:lstStyle/>
          <a:p>
            <a:pPr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2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r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/>
          <p:cNvSpPr/>
          <p:nvPr/>
        </p:nvSpPr>
        <p:spPr>
          <a:xfrm>
            <a:off x="0" y="6309966"/>
            <a:ext cx="12192000" cy="54803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" name="Groupe 7"/>
          <p:cNvGrpSpPr/>
          <p:nvPr/>
        </p:nvGrpSpPr>
        <p:grpSpPr>
          <a:xfrm>
            <a:off x="9615637" y="-2664"/>
            <a:ext cx="2388624" cy="1231959"/>
            <a:chOff x="0" y="0"/>
            <a:chExt cx="2388622" cy="1231958"/>
          </a:xfrm>
        </p:grpSpPr>
        <p:sp>
          <p:nvSpPr>
            <p:cNvPr id="31" name="Parallélogramme 8"/>
            <p:cNvSpPr/>
            <p:nvPr/>
          </p:nvSpPr>
          <p:spPr>
            <a:xfrm>
              <a:off x="287823" y="0"/>
              <a:ext cx="2100800" cy="882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7285" y="0"/>
                  </a:lnTo>
                  <a:lnTo>
                    <a:pt x="21600" y="0"/>
                  </a:lnTo>
                  <a:lnTo>
                    <a:pt x="14315" y="21600"/>
                  </a:lnTo>
                  <a:close/>
                </a:path>
              </a:pathLst>
            </a:custGeom>
            <a:solidFill>
              <a:srgbClr val="8FAADC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34" name="Parallélogramme 11"/>
            <p:cNvGrpSpPr/>
            <p:nvPr/>
          </p:nvGrpSpPr>
          <p:grpSpPr>
            <a:xfrm>
              <a:off x="-1" y="876374"/>
              <a:ext cx="1674797" cy="355585"/>
              <a:chOff x="0" y="0"/>
              <a:chExt cx="1674796" cy="355584"/>
            </a:xfrm>
          </p:grpSpPr>
          <p:sp>
            <p:nvSpPr>
              <p:cNvPr id="32" name="Figure"/>
              <p:cNvSpPr/>
              <p:nvPr/>
            </p:nvSpPr>
            <p:spPr>
              <a:xfrm>
                <a:off x="-1" y="-1"/>
                <a:ext cx="1674798" cy="355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3683" y="0"/>
                    </a:lnTo>
                    <a:lnTo>
                      <a:pt x="21600" y="0"/>
                    </a:lnTo>
                    <a:lnTo>
                      <a:pt x="17917" y="21600"/>
                    </a:lnTo>
                    <a:close/>
                  </a:path>
                </a:pathLst>
              </a:custGeom>
              <a:solidFill>
                <a:srgbClr val="8FAADC"/>
              </a:solidFill>
              <a:ln w="12700" cap="flat">
                <a:solidFill>
                  <a:srgbClr val="32538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700">
                    <a:solidFill>
                      <a:srgbClr val="C00000"/>
                    </a:solidFill>
                    <a:latin typeface="Arial Nova"/>
                    <a:ea typeface="Arial Nova"/>
                    <a:cs typeface="Arial Nova"/>
                    <a:sym typeface="Arial Nova"/>
                  </a:defRPr>
                </a:pPr>
              </a:p>
            </p:txBody>
          </p:sp>
          <p:sp>
            <p:nvSpPr>
              <p:cNvPr id="33" name="TOLOSAT"/>
              <p:cNvSpPr txBox="1"/>
              <p:nvPr/>
            </p:nvSpPr>
            <p:spPr>
              <a:xfrm>
                <a:off x="258548" y="5071"/>
                <a:ext cx="1157700" cy="345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700">
                    <a:solidFill>
                      <a:srgbClr val="C00000"/>
                    </a:solidFill>
                    <a:latin typeface="Arial Nova"/>
                    <a:ea typeface="Arial Nova"/>
                    <a:cs typeface="Arial Nova"/>
                    <a:sym typeface="Arial Nova"/>
                  </a:defRPr>
                </a:lvl1pPr>
              </a:lstStyle>
              <a:p>
                <a:pPr/>
                <a:r>
                  <a:t>TOLOSAT</a:t>
                </a:r>
              </a:p>
            </p:txBody>
          </p:sp>
        </p:grpSp>
      </p:grpSp>
      <p:sp>
        <p:nvSpPr>
          <p:cNvPr id="36" name="Texte du titre"/>
          <p:cNvSpPr txBox="1"/>
          <p:nvPr>
            <p:ph type="title"/>
          </p:nvPr>
        </p:nvSpPr>
        <p:spPr>
          <a:xfrm>
            <a:off x="187728" y="100093"/>
            <a:ext cx="8494508" cy="1129201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pPr/>
            <a:r>
              <a:t>Texte du titre</a:t>
            </a:r>
          </a:p>
        </p:txBody>
      </p:sp>
      <p:sp>
        <p:nvSpPr>
          <p:cNvPr id="37" name="Texte niveau 1…"/>
          <p:cNvSpPr txBox="1"/>
          <p:nvPr>
            <p:ph type="body" sz="quarter" idx="1"/>
          </p:nvPr>
        </p:nvSpPr>
        <p:spPr>
          <a:xfrm>
            <a:off x="187728" y="1487904"/>
            <a:ext cx="9144001" cy="16557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8" name="Numéro de diapositive"/>
          <p:cNvSpPr txBox="1"/>
          <p:nvPr>
            <p:ph type="sldNum" sz="quarter" idx="2"/>
          </p:nvPr>
        </p:nvSpPr>
        <p:spPr>
          <a:xfrm>
            <a:off x="11771240" y="6401420"/>
            <a:ext cx="358414" cy="370841"/>
          </a:xfrm>
          <a:prstGeom prst="rect">
            <a:avLst/>
          </a:prstGeom>
        </p:spPr>
        <p:txBody>
          <a:bodyPr anchor="t"/>
          <a:lstStyle>
            <a:lvl1pPr>
              <a:defRPr sz="1800">
                <a:solidFill>
                  <a:srgbClr val="FFFFFF"/>
                </a:solidFill>
                <a:latin typeface="Arial Nova Light"/>
                <a:ea typeface="Arial Nova Light"/>
                <a:cs typeface="Arial Nova Light"/>
                <a:sym typeface="Arial Nova Lig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66582" t="43661" r="25735" b="38899"/>
          <a:stretch>
            <a:fillRect/>
          </a:stretch>
        </p:blipFill>
        <p:spPr>
          <a:xfrm>
            <a:off x="8330303" y="6367100"/>
            <a:ext cx="399212" cy="511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20389" t="6407" r="64756" b="58326"/>
          <a:stretch>
            <a:fillRect/>
          </a:stretch>
        </p:blipFill>
        <p:spPr>
          <a:xfrm rot="172654">
            <a:off x="11220631" y="214175"/>
            <a:ext cx="940564" cy="125091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Espace réservé du texte 15"/>
          <p:cNvSpPr/>
          <p:nvPr>
            <p:ph type="body" sz="quarter" idx="13"/>
          </p:nvPr>
        </p:nvSpPr>
        <p:spPr>
          <a:xfrm>
            <a:off x="4867819" y="6327475"/>
            <a:ext cx="3767262" cy="469765"/>
          </a:xfrm>
          <a:prstGeom prst="rect">
            <a:avLst/>
          </a:prstGeom>
        </p:spPr>
        <p:txBody>
          <a:bodyPr anchor="ctr"/>
          <a:lstStyle/>
          <a:p>
            <a:pPr algn="l"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4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3628" y="-107372"/>
            <a:ext cx="1091673" cy="1091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-1"/>
            <a:ext cx="3892378" cy="84534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8"/>
          <p:cNvSpPr/>
          <p:nvPr/>
        </p:nvSpPr>
        <p:spPr>
          <a:xfrm>
            <a:off x="8299621" y="-1"/>
            <a:ext cx="3892379" cy="84534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32538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" name="Image 5" descr="Imag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8629" y="-55484"/>
            <a:ext cx="971966" cy="917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 6" descr="Imag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3150" y="-55484"/>
            <a:ext cx="917536" cy="91753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e niveau 1…"/>
          <p:cNvSpPr txBox="1"/>
          <p:nvPr>
            <p:ph type="body" idx="1"/>
          </p:nvPr>
        </p:nvSpPr>
        <p:spPr>
          <a:xfrm>
            <a:off x="3164082" y="2746978"/>
            <a:ext cx="7878762" cy="86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" name="Texte du titre"/>
          <p:cNvSpPr txBox="1"/>
          <p:nvPr>
            <p:ph type="title"/>
          </p:nvPr>
        </p:nvSpPr>
        <p:spPr>
          <a:xfrm>
            <a:off x="838197" y="1663879"/>
            <a:ext cx="10515601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grpSp>
        <p:nvGrpSpPr>
          <p:cNvPr id="10" name="Rectangle 18"/>
          <p:cNvGrpSpPr/>
          <p:nvPr/>
        </p:nvGrpSpPr>
        <p:grpSpPr>
          <a:xfrm>
            <a:off x="3892377" y="-1"/>
            <a:ext cx="4407244" cy="845346"/>
            <a:chOff x="0" y="0"/>
            <a:chExt cx="4407243" cy="845344"/>
          </a:xfrm>
        </p:grpSpPr>
        <p:sp>
          <p:nvSpPr>
            <p:cNvPr id="8" name="Rectangle"/>
            <p:cNvSpPr/>
            <p:nvPr/>
          </p:nvSpPr>
          <p:spPr>
            <a:xfrm>
              <a:off x="-1" y="-1"/>
              <a:ext cx="4407245" cy="845346"/>
            </a:xfrm>
            <a:prstGeom prst="rect">
              <a:avLst/>
            </a:prstGeom>
            <a:solidFill>
              <a:srgbClr val="DAE3F3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>
                  <a:latin typeface="Arial Nova Light"/>
                  <a:ea typeface="Arial Nova Light"/>
                  <a:cs typeface="Arial Nova Light"/>
                  <a:sym typeface="Arial Nova Light"/>
                </a:defRPr>
              </a:pPr>
            </a:p>
          </p:txBody>
        </p:sp>
        <p:sp>
          <p:nvSpPr>
            <p:cNvPr id="9" name="Projet TOLOSAT"/>
            <p:cNvSpPr txBox="1"/>
            <p:nvPr/>
          </p:nvSpPr>
          <p:spPr>
            <a:xfrm>
              <a:off x="-1" y="224552"/>
              <a:ext cx="4407245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000">
                  <a:latin typeface="Arial Nova Light"/>
                  <a:ea typeface="Arial Nova Light"/>
                  <a:cs typeface="Arial Nova Light"/>
                  <a:sym typeface="Arial Nova Light"/>
                </a:defRPr>
              </a:lvl1pPr>
            </a:lstStyle>
            <a:p>
              <a:pPr/>
              <a:r>
                <a:t>Projet TOLOSAT</a:t>
              </a:r>
            </a:p>
          </p:txBody>
        </p:sp>
      </p:grpSp>
      <p:pic>
        <p:nvPicPr>
          <p:cNvPr id="1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6587" y="-125139"/>
            <a:ext cx="1091673" cy="109167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Connecteur droit 3"/>
          <p:cNvSpPr/>
          <p:nvPr/>
        </p:nvSpPr>
        <p:spPr>
          <a:xfrm>
            <a:off x="9706701" y="-1"/>
            <a:ext cx="9626" cy="862052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9pPr>
    </p:titleStyle>
    <p:bodyStyle>
      <a:lvl1pPr marL="0" marR="0" indent="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1pPr>
      <a:lvl2pPr marL="838200" marR="0" indent="-381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2pPr>
      <a:lvl3pPr marL="1371600" marR="0" indent="-457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3pPr>
      <a:lvl4pPr marL="1879600" marR="0" indent="-508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4pPr>
      <a:lvl5pPr marL="2336800" marR="0" indent="-508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5pPr>
      <a:lvl6pPr marL="2794000" marR="0" indent="-508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6pPr>
      <a:lvl7pPr marL="3251200" marR="0" indent="-508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7pPr>
      <a:lvl8pPr marL="3708400" marR="0" indent="-508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8pPr>
      <a:lvl9pPr marL="4165600" marR="0" indent="-5080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Arial Nova Light"/>
          <a:ea typeface="Arial Nova Light"/>
          <a:cs typeface="Arial Nova Light"/>
          <a:sym typeface="Arial Nova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u texte 1"/>
          <p:cNvSpPr txBox="1"/>
          <p:nvPr>
            <p:ph type="body" sz="quarter" idx="1"/>
          </p:nvPr>
        </p:nvSpPr>
        <p:spPr>
          <a:xfrm>
            <a:off x="4708926" y="2625813"/>
            <a:ext cx="7878762" cy="864451"/>
          </a:xfrm>
          <a:prstGeom prst="rect">
            <a:avLst/>
          </a:prstGeom>
        </p:spPr>
        <p:txBody>
          <a:bodyPr/>
          <a:lstStyle/>
          <a:p>
            <a:pPr/>
            <a:r>
              <a:t>Phase A</a:t>
            </a:r>
          </a:p>
        </p:txBody>
      </p:sp>
      <p:sp>
        <p:nvSpPr>
          <p:cNvPr id="52" name="Titr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841247">
              <a:defRPr sz="4048"/>
            </a:pPr>
            <a:r>
              <a:t>OnBoard Data Handling / OnBoard Computer</a:t>
            </a:r>
          </a:p>
        </p:txBody>
      </p:sp>
      <p:sp>
        <p:nvSpPr>
          <p:cNvPr id="53" name="Espace réservé du texte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27/05/2019</a:t>
            </a:r>
          </a:p>
        </p:txBody>
      </p:sp>
      <p:pic>
        <p:nvPicPr>
          <p:cNvPr id="54" name="TOLOSAT RENDER.png" descr="TOLOSAT REN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880" y="2872424"/>
            <a:ext cx="6208823" cy="3204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</a:t>
            </a:r>
          </a:p>
        </p:txBody>
      </p:sp>
      <p:sp>
        <p:nvSpPr>
          <p:cNvPr id="57" name="Sous-titre 2"/>
          <p:cNvSpPr txBox="1"/>
          <p:nvPr>
            <p:ph type="body" idx="1"/>
          </p:nvPr>
        </p:nvSpPr>
        <p:spPr>
          <a:xfrm>
            <a:off x="308892" y="1243856"/>
            <a:ext cx="8975825" cy="4370288"/>
          </a:xfrm>
          <a:prstGeom prst="rect">
            <a:avLst/>
          </a:prstGeom>
        </p:spPr>
        <p:txBody>
          <a:bodyPr/>
          <a:lstStyle/>
          <a:p>
            <a:pPr algn="l"/>
            <a:r>
              <a:t>- Selected a few OBC and analyzed them</a:t>
            </a:r>
          </a:p>
          <a:p>
            <a:pPr algn="l"/>
            <a:r>
              <a:t>- Created a first simulation about the different modes</a:t>
            </a:r>
          </a:p>
          <a:p>
            <a:pPr algn="l"/>
            <a:r>
              <a:t>- Data budgets, link budgets</a:t>
            </a:r>
          </a:p>
          <a:p>
            <a:pPr algn="l"/>
            <a:r>
              <a:t>- Thought about compression algorithms and scripts</a:t>
            </a:r>
          </a:p>
          <a:p>
            <a:pPr algn="l"/>
            <a:r>
              <a:t>- Studied our test board</a:t>
            </a:r>
          </a:p>
          <a:p>
            <a:pPr algn="l"/>
            <a:r>
              <a:t>- Folders names agreement (how to store datas)</a:t>
            </a:r>
          </a:p>
        </p:txBody>
      </p:sp>
      <p:sp>
        <p:nvSpPr>
          <p:cNvPr id="58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60" name="Cube-Computer.png" descr="Cube-Compu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5101" y="3965043"/>
            <a:ext cx="4704299" cy="313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Capture d’écran 2018-12-08 à 19.27.00.png" descr="Capture d’écran 2018-12-08 à 19.27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4986" y="2902977"/>
            <a:ext cx="4782471" cy="3397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 OBC Analysis</a:t>
            </a:r>
          </a:p>
        </p:txBody>
      </p:sp>
      <p:sp>
        <p:nvSpPr>
          <p:cNvPr id="64" name="Sous-titre 2"/>
          <p:cNvSpPr txBox="1"/>
          <p:nvPr>
            <p:ph type="body" idx="1"/>
          </p:nvPr>
        </p:nvSpPr>
        <p:spPr>
          <a:xfrm>
            <a:off x="187728" y="1487904"/>
            <a:ext cx="8975825" cy="4370287"/>
          </a:xfrm>
          <a:prstGeom prst="rect">
            <a:avLst/>
          </a:prstGeom>
        </p:spPr>
        <p:txBody>
          <a:bodyPr/>
          <a:lstStyle/>
          <a:p>
            <a:pPr algn="l"/>
            <a:r>
              <a:t>- Lots of different choices and sellers</a:t>
            </a:r>
          </a:p>
          <a:p>
            <a:pPr algn="l"/>
            <a:r>
              <a:t>- We waited for CSUT’s test board in order to not require an OBC that differs from our board’s characteristics</a:t>
            </a:r>
          </a:p>
          <a:p>
            <a:pPr algn="l"/>
            <a:r>
              <a:t>- Finally selected the EnduroSat OBC as main board</a:t>
            </a:r>
          </a:p>
          <a:p>
            <a:pPr algn="l"/>
            <a:r>
              <a:t>for next Phase calculations and simulations</a:t>
            </a:r>
          </a:p>
          <a:p>
            <a:pPr algn="l"/>
            <a:r>
              <a:t>- Also tried KubOS (without success)</a:t>
            </a:r>
          </a:p>
          <a:p>
            <a:pPr algn="l"/>
            <a:r>
              <a:t>- Had no time to work on our Test board</a:t>
            </a:r>
          </a:p>
        </p:txBody>
      </p:sp>
      <p:sp>
        <p:nvSpPr>
          <p:cNvPr id="65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67" name="Capture d’écran 2019-01-31 à 13.44.39.png" descr="Capture d’écran 2019-01-31 à 13.44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5414" y="2595836"/>
            <a:ext cx="3767262" cy="2599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Cube-Computer.png" descr="Cube-Comput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94517" y="69732"/>
            <a:ext cx="2309757" cy="1539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Capture d’écran 2019-01-10 à 12.37.26.png" descr="Capture d’écran 2019-01-10 à 12.37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77" y="4867502"/>
            <a:ext cx="12033059" cy="1359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 Simulation</a:t>
            </a:r>
          </a:p>
        </p:txBody>
      </p:sp>
      <p:sp>
        <p:nvSpPr>
          <p:cNvPr id="72" name="Sous-titre 2"/>
          <p:cNvSpPr txBox="1"/>
          <p:nvPr>
            <p:ph type="body" idx="1"/>
          </p:nvPr>
        </p:nvSpPr>
        <p:spPr>
          <a:xfrm>
            <a:off x="187728" y="1487904"/>
            <a:ext cx="8975825" cy="4370287"/>
          </a:xfrm>
          <a:prstGeom prst="rect">
            <a:avLst/>
          </a:prstGeom>
        </p:spPr>
        <p:txBody>
          <a:bodyPr/>
          <a:lstStyle/>
          <a:p>
            <a:pPr algn="l"/>
            <a:r>
              <a:t>- Represents the difference modes the CubeSat will use</a:t>
            </a:r>
          </a:p>
          <a:p>
            <a:pPr algn="l"/>
            <a:r>
              <a:t>- Simple algorithms</a:t>
            </a:r>
          </a:p>
          <a:p>
            <a:pPr algn="l"/>
            <a:r>
              <a:t>- Will be filled with real datas during Phase B</a:t>
            </a:r>
          </a:p>
          <a:p>
            <a:pPr algn="l"/>
            <a:r>
              <a:t>- Need to be simplified</a:t>
            </a:r>
          </a:p>
        </p:txBody>
      </p:sp>
      <p:sp>
        <p:nvSpPr>
          <p:cNvPr id="73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75" name="Capture d’écran 2019-03-21 à 15.14.48.png" descr="Capture d’écran 2019-03-21 à 15.1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2114" y="2948344"/>
            <a:ext cx="4802232" cy="3349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Capture d’écran 2019-03-21 à 15.16.13.png" descr="Capture d’écran 2019-03-21 à 15.16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430" y="3697671"/>
            <a:ext cx="4420618" cy="2859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 Budgets</a:t>
            </a:r>
          </a:p>
        </p:txBody>
      </p:sp>
      <p:sp>
        <p:nvSpPr>
          <p:cNvPr id="79" name="Sous-titre 2"/>
          <p:cNvSpPr txBox="1"/>
          <p:nvPr>
            <p:ph type="body" idx="1"/>
          </p:nvPr>
        </p:nvSpPr>
        <p:spPr>
          <a:xfrm>
            <a:off x="187728" y="1487904"/>
            <a:ext cx="8975825" cy="4370287"/>
          </a:xfrm>
          <a:prstGeom prst="rect">
            <a:avLst/>
          </a:prstGeom>
        </p:spPr>
        <p:txBody>
          <a:bodyPr/>
          <a:lstStyle/>
          <a:p>
            <a:pPr algn="l"/>
            <a:r>
              <a:t>- Talked with SubSystems that will transfer or store </a:t>
            </a:r>
          </a:p>
          <a:p>
            <a:pPr algn="l"/>
            <a:r>
              <a:t>datas</a:t>
            </a:r>
          </a:p>
          <a:p>
            <a:pPr algn="l"/>
            <a:r>
              <a:t>- Will be improved and</a:t>
            </a:r>
          </a:p>
          <a:p>
            <a:pPr algn="l"/>
            <a:r>
              <a:t>updated while working</a:t>
            </a:r>
          </a:p>
          <a:p>
            <a:pPr algn="l"/>
            <a:r>
              <a:t>- We will use a protected</a:t>
            </a:r>
          </a:p>
          <a:p>
            <a:pPr algn="l"/>
            <a:r>
              <a:t>SD card with high speed</a:t>
            </a:r>
          </a:p>
          <a:p>
            <a:pPr algn="l"/>
            <a:r>
              <a:t>and capacity</a:t>
            </a:r>
          </a:p>
        </p:txBody>
      </p:sp>
      <p:sp>
        <p:nvSpPr>
          <p:cNvPr id="80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82" name="Capture d’écran 2019-05-27 à 10.50.33.png" descr="Capture d’écran 2019-05-27 à 10.5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4327" y="1451785"/>
            <a:ext cx="4654408" cy="4629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Capture d’écran 2019-01-31 à 13.44.46.png" descr="Capture d’écran 2019-01-31 à 13.44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2709" y="2043087"/>
            <a:ext cx="2902991" cy="4214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 Scripts &amp; Compression</a:t>
            </a:r>
          </a:p>
        </p:txBody>
      </p:sp>
      <p:sp>
        <p:nvSpPr>
          <p:cNvPr id="86" name="Sous-titre 2"/>
          <p:cNvSpPr txBox="1"/>
          <p:nvPr>
            <p:ph type="body" idx="1"/>
          </p:nvPr>
        </p:nvSpPr>
        <p:spPr>
          <a:xfrm>
            <a:off x="187728" y="1487904"/>
            <a:ext cx="8975825" cy="4370287"/>
          </a:xfrm>
          <a:prstGeom prst="rect">
            <a:avLst/>
          </a:prstGeom>
        </p:spPr>
        <p:txBody>
          <a:bodyPr/>
          <a:lstStyle/>
          <a:p>
            <a:pPr algn="l"/>
            <a:r>
              <a:t>- Reduce transmission time &amp; size : compression required.</a:t>
            </a:r>
          </a:p>
          <a:p>
            <a:pPr algn="l"/>
            <a:r>
              <a:t>- Separate messages than can fit into Iridium network and others : Bash Shell scripts</a:t>
            </a:r>
          </a:p>
        </p:txBody>
      </p:sp>
      <p:sp>
        <p:nvSpPr>
          <p:cNvPr id="87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8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89" name="Capture d’écran 2019-01-10 à 12.28.08.png" descr="Capture d’écran 2019-01-10 à 12.28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05" y="2813020"/>
            <a:ext cx="4129524" cy="1231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Capture d’écran 2019-01-10 à 12.28.02.png" descr="Capture d’écran 2019-01-10 à 12.28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7287" y="3123554"/>
            <a:ext cx="4335390" cy="2809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Capture d’écran 2019-01-10 à 12.28.52.png" descr="Capture d’écran 2019-01-10 à 12.28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9946" y="3134440"/>
            <a:ext cx="4769923" cy="1530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Capture d’écran 2019-01-10 à 12.29.01.png" descr="Capture d’écran 2019-01-10 à 12.29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16221" y="4749159"/>
            <a:ext cx="4123672" cy="1391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 Received Test Board</a:t>
            </a:r>
          </a:p>
        </p:txBody>
      </p:sp>
      <p:sp>
        <p:nvSpPr>
          <p:cNvPr id="95" name="Sous-titre 2"/>
          <p:cNvSpPr txBox="1"/>
          <p:nvPr>
            <p:ph type="body" idx="1"/>
          </p:nvPr>
        </p:nvSpPr>
        <p:spPr>
          <a:xfrm>
            <a:off x="187728" y="1487904"/>
            <a:ext cx="8975825" cy="4370287"/>
          </a:xfrm>
          <a:prstGeom prst="rect">
            <a:avLst/>
          </a:prstGeom>
        </p:spPr>
        <p:txBody>
          <a:bodyPr/>
          <a:lstStyle/>
          <a:p>
            <a:pPr algn="l"/>
            <a:r>
              <a:t>- Because of the timing and the work to do : no time to do anything, except reading tutorials and manuals.</a:t>
            </a:r>
          </a:p>
          <a:p>
            <a:pPr algn="l"/>
          </a:p>
          <a:p>
            <a:pPr algn="l"/>
            <a:r>
              <a:t>- Will work later on the Xilinx Zynq TestBoard : scripts, hardware links, internal Operating System…</a:t>
            </a:r>
          </a:p>
          <a:p>
            <a:pPr algn="l"/>
          </a:p>
          <a:p>
            <a:pPr algn="l"/>
            <a:r>
              <a:t>- Our goal : a working FlatSat during Phase B</a:t>
            </a:r>
          </a:p>
          <a:p>
            <a:pPr algn="l"/>
          </a:p>
        </p:txBody>
      </p:sp>
      <p:sp>
        <p:nvSpPr>
          <p:cNvPr id="96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98" name="zynq-mp-core-single.png" descr="zynq-mp-core-sing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5580" y="2617586"/>
            <a:ext cx="3309909" cy="3632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re 1"/>
          <p:cNvSpPr txBox="1"/>
          <p:nvPr>
            <p:ph type="title"/>
          </p:nvPr>
        </p:nvSpPr>
        <p:spPr>
          <a:xfrm>
            <a:off x="187728" y="100094"/>
            <a:ext cx="8494508" cy="1129200"/>
          </a:xfrm>
          <a:prstGeom prst="rect">
            <a:avLst/>
          </a:prstGeom>
        </p:spPr>
        <p:txBody>
          <a:bodyPr/>
          <a:lstStyle/>
          <a:p>
            <a:pPr/>
            <a:r>
              <a:t>What we did : Naming agreement</a:t>
            </a:r>
          </a:p>
        </p:txBody>
      </p:sp>
      <p:sp>
        <p:nvSpPr>
          <p:cNvPr id="101" name="Sous-titre 2"/>
          <p:cNvSpPr txBox="1"/>
          <p:nvPr>
            <p:ph type="body" idx="1"/>
          </p:nvPr>
        </p:nvSpPr>
        <p:spPr>
          <a:xfrm>
            <a:off x="187728" y="1487904"/>
            <a:ext cx="8975825" cy="4370287"/>
          </a:xfrm>
          <a:prstGeom prst="rect">
            <a:avLst/>
          </a:prstGeom>
        </p:spPr>
        <p:txBody>
          <a:bodyPr/>
          <a:lstStyle/>
          <a:p>
            <a:pPr algn="l" defTabSz="859536">
              <a:spcBef>
                <a:spcPts val="900"/>
              </a:spcBef>
              <a:defRPr sz="2256"/>
            </a:pPr>
            <a:r>
              <a:t>- Looks useless but help working with the same ideas</a:t>
            </a:r>
          </a:p>
          <a:p>
            <a:pPr algn="l" defTabSz="859536">
              <a:spcBef>
                <a:spcPts val="900"/>
              </a:spcBef>
              <a:defRPr sz="2256"/>
            </a:pPr>
            <a:r>
              <a:t>- Reduces bug risks</a:t>
            </a:r>
          </a:p>
          <a:p>
            <a:pPr algn="l" defTabSz="859536">
              <a:spcBef>
                <a:spcPts val="900"/>
              </a:spcBef>
              <a:defRPr sz="2256"/>
            </a:pPr>
            <a:r>
              <a:t>- Helps with understanding of access and storage</a:t>
            </a:r>
          </a:p>
          <a:p>
            <a:pPr algn="l" defTabSz="859536">
              <a:spcBef>
                <a:spcPts val="900"/>
              </a:spcBef>
              <a:defRPr sz="2256"/>
            </a:pPr>
          </a:p>
          <a:p>
            <a:pPr algn="l" defTabSz="859536">
              <a:spcBef>
                <a:spcPts val="900"/>
              </a:spcBef>
              <a:defRPr sz="2256"/>
            </a:pPr>
            <a:r>
              <a:t>- Each SubSystems has its own folder, and datas are</a:t>
            </a:r>
          </a:p>
          <a:p>
            <a:pPr algn="l" defTabSz="859536">
              <a:spcBef>
                <a:spcPts val="900"/>
              </a:spcBef>
              <a:defRPr sz="2256"/>
            </a:pPr>
            <a:r>
              <a:t>stored depending on their requirements :</a:t>
            </a:r>
          </a:p>
          <a:p>
            <a:pPr algn="l" defTabSz="859536">
              <a:spcBef>
                <a:spcPts val="900"/>
              </a:spcBef>
              <a:defRPr sz="2256"/>
            </a:pPr>
            <a:r>
              <a:t>post-process or simple transmission</a:t>
            </a:r>
          </a:p>
          <a:p>
            <a:pPr algn="l" defTabSz="859536">
              <a:spcBef>
                <a:spcPts val="900"/>
              </a:spcBef>
              <a:defRPr sz="2256"/>
            </a:pPr>
          </a:p>
          <a:p>
            <a:pPr algn="l" defTabSz="859536">
              <a:spcBef>
                <a:spcPts val="900"/>
              </a:spcBef>
              <a:defRPr sz="2256"/>
            </a:pPr>
            <a:r>
              <a:t>- We will add a « save » folder in case of script </a:t>
            </a:r>
          </a:p>
          <a:p>
            <a:pPr algn="l" defTabSz="859536">
              <a:spcBef>
                <a:spcPts val="900"/>
              </a:spcBef>
              <a:defRPr sz="2256"/>
            </a:pPr>
            <a:r>
              <a:t>transmission</a:t>
            </a:r>
          </a:p>
        </p:txBody>
      </p:sp>
      <p:sp>
        <p:nvSpPr>
          <p:cNvPr id="102" name="Espace réservé du numéro de diapositive 3"/>
          <p:cNvSpPr txBox="1"/>
          <p:nvPr>
            <p:ph type="sldNum" sz="quarter" idx="2"/>
          </p:nvPr>
        </p:nvSpPr>
        <p:spPr>
          <a:xfrm>
            <a:off x="11898376" y="6401420"/>
            <a:ext cx="231278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" name="Espace réservé du texte 4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OBC / OBDH - Phase A</a:t>
            </a:r>
          </a:p>
        </p:txBody>
      </p:sp>
      <p:pic>
        <p:nvPicPr>
          <p:cNvPr id="104" name="Capture d’écran 2019-01-31 à 13.44.53.png" descr="Capture d’écran 2019-01-31 à 13.44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0117" y="1805891"/>
            <a:ext cx="4478689" cy="4370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Espace réservé du texte 1"/>
          <p:cNvSpPr txBox="1"/>
          <p:nvPr>
            <p:ph type="body" sz="quarter" idx="1"/>
          </p:nvPr>
        </p:nvSpPr>
        <p:spPr>
          <a:xfrm>
            <a:off x="3164082" y="2746978"/>
            <a:ext cx="7878762" cy="864451"/>
          </a:xfrm>
          <a:prstGeom prst="rect">
            <a:avLst/>
          </a:prstGeom>
        </p:spPr>
        <p:txBody>
          <a:bodyPr/>
          <a:lstStyle/>
          <a:p>
            <a:pPr/>
            <a:r>
              <a:t>Thanks for your attention</a:t>
            </a:r>
          </a:p>
        </p:txBody>
      </p:sp>
      <p:sp>
        <p:nvSpPr>
          <p:cNvPr id="107" name="Titre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841247">
              <a:defRPr sz="4048"/>
            </a:pPr>
            <a:r>
              <a:t>OnBoard Data Handling / OnBoard Computer</a:t>
            </a:r>
          </a:p>
        </p:txBody>
      </p:sp>
      <p:sp>
        <p:nvSpPr>
          <p:cNvPr id="108" name="Espace réservé du texte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27/05/2019</a:t>
            </a:r>
          </a:p>
        </p:txBody>
      </p:sp>
      <p:pic>
        <p:nvPicPr>
          <p:cNvPr id="109" name="CubeSat Dessin.jpeg" descr="CubeSat Dessi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023" y="3843540"/>
            <a:ext cx="3479801" cy="233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r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